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0DAD5-AB23-44C2-9A6D-1524C085758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39400-D930-44E8-87BF-00C6ED19C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88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39400-D930-44E8-87BF-00C6ED19C3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1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9746-6BBE-47AE-9CCA-0F1EE558861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499C-6632-4CB8-A9B7-8A692E7E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5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9746-6BBE-47AE-9CCA-0F1EE558861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499C-6632-4CB8-A9B7-8A692E7E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5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9746-6BBE-47AE-9CCA-0F1EE558861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499C-6632-4CB8-A9B7-8A692E7E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4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9746-6BBE-47AE-9CCA-0F1EE558861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499C-6632-4CB8-A9B7-8A692E7E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9746-6BBE-47AE-9CCA-0F1EE558861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499C-6632-4CB8-A9B7-8A692E7E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5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9746-6BBE-47AE-9CCA-0F1EE558861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499C-6632-4CB8-A9B7-8A692E7E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2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9746-6BBE-47AE-9CCA-0F1EE558861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499C-6632-4CB8-A9B7-8A692E7E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0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9746-6BBE-47AE-9CCA-0F1EE558861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499C-6632-4CB8-A9B7-8A692E7E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4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9746-6BBE-47AE-9CCA-0F1EE558861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499C-6632-4CB8-A9B7-8A692E7E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9746-6BBE-47AE-9CCA-0F1EE558861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499C-6632-4CB8-A9B7-8A692E7E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7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9746-6BBE-47AE-9CCA-0F1EE558861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499C-6632-4CB8-A9B7-8A692E7E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5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A9746-6BBE-47AE-9CCA-0F1EE558861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499C-6632-4CB8-A9B7-8A692E7E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8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90364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 smtClean="0"/>
              <a:t>المحاضرة الثانية</a:t>
            </a:r>
          </a:p>
          <a:p>
            <a:pPr algn="ctr"/>
            <a:r>
              <a:rPr lang="ar-EG" sz="5400" b="1" dirty="0" smtClean="0"/>
              <a:t>دبلوم خاص  - </a:t>
            </a:r>
            <a:r>
              <a:rPr lang="ar-EG" sz="4000" b="1" dirty="0" smtClean="0"/>
              <a:t>شعبة مناهج وطرق تدريس</a:t>
            </a:r>
            <a:r>
              <a:rPr lang="ar-EG" sz="5400" b="1" dirty="0" smtClean="0"/>
              <a:t> </a:t>
            </a:r>
          </a:p>
          <a:p>
            <a:pPr algn="ctr"/>
            <a:r>
              <a:rPr lang="ar-EG" sz="3600" b="1" dirty="0" smtClean="0"/>
              <a:t>مقرر / استراتيجيات تدريس متقدمة باللغة الانجليزية</a:t>
            </a:r>
          </a:p>
          <a:p>
            <a:pPr algn="ctr"/>
            <a:r>
              <a:rPr lang="ar-EG" sz="5400" b="1" dirty="0" smtClean="0"/>
              <a:t>د/ مجدي محمد أمين عابد</a:t>
            </a:r>
          </a:p>
          <a:p>
            <a:pPr algn="ctr"/>
            <a:r>
              <a:rPr lang="ar-EG" sz="5400" b="1" dirty="0" smtClean="0"/>
              <a:t>الأثنين 16/3/2020</a:t>
            </a: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405829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9036496" cy="4216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Individualized Instruction </a:t>
            </a:r>
          </a:p>
          <a:p>
            <a:pPr algn="ctr"/>
            <a:r>
              <a:rPr lang="en-US" sz="7200" b="1" dirty="0" smtClean="0">
                <a:latin typeface="Aharoni" pitchFamily="2" charset="-79"/>
                <a:cs typeface="Aharoni" pitchFamily="2" charset="-79"/>
              </a:rPr>
              <a:t>vs. </a:t>
            </a:r>
          </a:p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Differentiated Instruction</a:t>
            </a:r>
          </a:p>
          <a:p>
            <a:pPr algn="ctr"/>
            <a:r>
              <a:rPr lang="en-US" sz="88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PP. 68 – 69  </a:t>
            </a:r>
            <a:endParaRPr lang="en-US" sz="8800" b="1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5361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604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1- What is the difference between </a:t>
            </a:r>
            <a:r>
              <a:rPr lang="en-US" sz="3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Individualized Instruction 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and </a:t>
            </a:r>
            <a:r>
              <a:rPr lang="en-US" sz="3200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Differentiated Instruction 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?</a:t>
            </a:r>
          </a:p>
          <a:p>
            <a:pPr algn="ctr"/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007884"/>
              </p:ext>
            </p:extLst>
          </p:nvPr>
        </p:nvGraphicFramePr>
        <p:xfrm>
          <a:off x="539552" y="1570622"/>
          <a:ext cx="8208912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43204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Individualized Instruction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Differentiated Instruction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II</a:t>
                      </a:r>
                      <a:endParaRPr lang="en-US" sz="2000" b="1" dirty="0" smtClean="0"/>
                    </a:p>
                    <a:p>
                      <a:pPr algn="l"/>
                      <a:r>
                        <a:rPr lang="en-US" sz="2000" b="1" dirty="0" smtClean="0"/>
                        <a:t>-----------------------------------------------</a:t>
                      </a:r>
                    </a:p>
                    <a:p>
                      <a:pPr algn="l"/>
                      <a:r>
                        <a:rPr lang="en-US" sz="2000" b="1" dirty="0" smtClean="0"/>
                        <a:t>Starts with the needs</a:t>
                      </a:r>
                      <a:r>
                        <a:rPr lang="en-US" sz="2000" b="1" baseline="0" dirty="0" smtClean="0"/>
                        <a:t> of one  learner.</a:t>
                      </a:r>
                    </a:p>
                    <a:p>
                      <a:pPr algn="l"/>
                      <a:r>
                        <a:rPr lang="en-US" sz="2000" b="1" baseline="0" dirty="0" smtClean="0"/>
                        <a:t>-----------------------------------------------</a:t>
                      </a:r>
                    </a:p>
                    <a:p>
                      <a:pPr algn="l"/>
                      <a:r>
                        <a:rPr lang="en-US" sz="2000" b="1" baseline="0" dirty="0" smtClean="0"/>
                        <a:t>Focuses on the needs of the individual student .</a:t>
                      </a:r>
                    </a:p>
                    <a:p>
                      <a:pPr algn="l"/>
                      <a:endParaRPr lang="en-US" sz="2000" b="1" baseline="0" dirty="0" smtClean="0"/>
                    </a:p>
                    <a:p>
                      <a:pPr algn="l"/>
                      <a:r>
                        <a:rPr lang="en-US" sz="2000" b="1" baseline="0" dirty="0" smtClean="0"/>
                        <a:t>-----------------------------------------------</a:t>
                      </a:r>
                      <a:endParaRPr lang="en-US" sz="2000" b="1" dirty="0" smtClean="0"/>
                    </a:p>
                    <a:p>
                      <a:pPr algn="l"/>
                      <a:r>
                        <a:rPr lang="en-US" sz="2000" b="1" dirty="0" smtClean="0"/>
                        <a:t>Teaching  is specific and targets one need at a time.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DI</a:t>
                      </a:r>
                    </a:p>
                    <a:p>
                      <a:pPr algn="l"/>
                      <a:r>
                        <a:rPr lang="en-US" sz="2000" b="1" dirty="0" smtClean="0"/>
                        <a:t>-----------------------------------------------------Starts</a:t>
                      </a:r>
                      <a:r>
                        <a:rPr lang="en-US" sz="2000" b="1" baseline="0" dirty="0" smtClean="0"/>
                        <a:t> with groups of learners.</a:t>
                      </a:r>
                    </a:p>
                    <a:p>
                      <a:pPr algn="l"/>
                      <a:endParaRPr lang="en-US" sz="2000" b="1" baseline="0" dirty="0" smtClean="0"/>
                    </a:p>
                    <a:p>
                      <a:pPr algn="l"/>
                      <a:r>
                        <a:rPr lang="en-US" sz="2000" b="1" baseline="0" dirty="0" smtClean="0"/>
                        <a:t>-----------------------------------------------------</a:t>
                      </a:r>
                      <a:endParaRPr lang="en-US" sz="2000" b="1" dirty="0" smtClean="0"/>
                    </a:p>
                    <a:p>
                      <a:pPr algn="l"/>
                      <a:r>
                        <a:rPr lang="en-US" sz="2000" b="1" dirty="0" smtClean="0"/>
                        <a:t>Focuses  on the needs of groups of students.</a:t>
                      </a:r>
                    </a:p>
                    <a:p>
                      <a:pPr algn="l"/>
                      <a:endParaRPr lang="en-US" sz="2000" b="1" dirty="0" smtClean="0"/>
                    </a:p>
                    <a:p>
                      <a:pPr algn="l"/>
                      <a:r>
                        <a:rPr lang="en-US" sz="2000" b="1" dirty="0" smtClean="0"/>
                        <a:t>----------------------------------------------------</a:t>
                      </a:r>
                    </a:p>
                    <a:p>
                      <a:pPr algn="l"/>
                      <a:r>
                        <a:rPr lang="en-US" sz="2000" b="1" dirty="0" smtClean="0"/>
                        <a:t>Flexible groups are at the heart of DI.</a:t>
                      </a:r>
                    </a:p>
                    <a:p>
                      <a:pPr algn="l"/>
                      <a:endParaRPr lang="en-US" sz="2000" b="1" dirty="0" smtClean="0"/>
                    </a:p>
                    <a:p>
                      <a:pPr algn="l"/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63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6892" y="0"/>
            <a:ext cx="9190891" cy="13542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ndalus" pitchFamily="18" charset="-78"/>
                <a:cs typeface="+mj-cs"/>
              </a:rPr>
              <a:t>2- What are the four  common  barriers </a:t>
            </a:r>
            <a:r>
              <a:rPr lang="ar-EG" sz="3200" b="1" dirty="0">
                <a:solidFill>
                  <a:srgbClr val="FF0000"/>
                </a:solidFill>
                <a:latin typeface="Andalus" pitchFamily="18" charset="-78"/>
                <a:cs typeface="+mj-cs"/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  <a:latin typeface="Andalus" pitchFamily="18" charset="-78"/>
                <a:cs typeface="+mj-cs"/>
              </a:rPr>
              <a:t>معوقات</a:t>
            </a:r>
            <a:r>
              <a:rPr lang="en-US" sz="3200" b="1" dirty="0" smtClean="0">
                <a:solidFill>
                  <a:srgbClr val="FF0000"/>
                </a:solidFill>
                <a:latin typeface="Andalus" pitchFamily="18" charset="-78"/>
                <a:cs typeface="+mj-cs"/>
              </a:rPr>
              <a:t> of Differentiated Instruction ?</a:t>
            </a:r>
          </a:p>
          <a:p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683568" y="1981200"/>
            <a:ext cx="484632" cy="96129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3275856" y="1981200"/>
            <a:ext cx="484632" cy="96129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796136" y="1981200"/>
            <a:ext cx="484632" cy="9612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8100392" y="1981200"/>
            <a:ext cx="484632" cy="96129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615" y="2996952"/>
            <a:ext cx="9085383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 smtClean="0"/>
              <a:t>Curriculum clarity             Understanding  of where                 </a:t>
            </a:r>
            <a:r>
              <a:rPr lang="en-US" b="1" dirty="0"/>
              <a:t>E</a:t>
            </a:r>
            <a:r>
              <a:rPr lang="en-US" b="1" dirty="0" smtClean="0"/>
              <a:t>ffective                        Flexible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        students are .                        teaching approaches           settings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230923" y="1354217"/>
            <a:ext cx="6365413" cy="4042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parajita" pitchFamily="34" charset="0"/>
                <a:cs typeface="Aparajita" pitchFamily="34" charset="0"/>
              </a:rPr>
              <a:t>Lack of </a:t>
            </a:r>
            <a:endParaRPr lang="en-US" sz="3600" b="1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16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5169"/>
            <a:ext cx="9143999" cy="60631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</a:rPr>
              <a:t>3- What is the foundation of Differentiated Instruction ?</a:t>
            </a:r>
          </a:p>
          <a:p>
            <a:pPr algn="ctr"/>
            <a:endParaRPr lang="en-US" sz="2800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= </a:t>
            </a:r>
            <a:r>
              <a:rPr lang="en-US" sz="3600" dirty="0" smtClean="0">
                <a:latin typeface="Arial Black" pitchFamily="34" charset="0"/>
              </a:rPr>
              <a:t>1-Learners need to make their own meaning of content .</a:t>
            </a:r>
          </a:p>
          <a:p>
            <a:endParaRPr lang="en-US" sz="3600" dirty="0" smtClean="0">
              <a:latin typeface="Arial Black" pitchFamily="34" charset="0"/>
            </a:endParaRPr>
          </a:p>
          <a:p>
            <a:r>
              <a:rPr lang="en-US" sz="3600" dirty="0" smtClean="0">
                <a:solidFill>
                  <a:srgbClr val="0070C0"/>
                </a:solidFill>
                <a:latin typeface="Arial Black" pitchFamily="34" charset="0"/>
              </a:rPr>
              <a:t>2- Learning is best when content is powerfully organized.</a:t>
            </a:r>
          </a:p>
          <a:p>
            <a:endParaRPr lang="en-US" sz="3600" dirty="0" smtClean="0">
              <a:latin typeface="Arial Black" pitchFamily="34" charset="0"/>
            </a:endParaRPr>
          </a:p>
          <a:p>
            <a:r>
              <a:rPr lang="en-US" sz="3600" dirty="0" smtClean="0">
                <a:solidFill>
                  <a:srgbClr val="00B050"/>
                </a:solidFill>
                <a:latin typeface="Arial Black" pitchFamily="34" charset="0"/>
              </a:rPr>
              <a:t>3- Learning is best when it matches students’ abilities and skills.</a:t>
            </a:r>
            <a:endParaRPr lang="en-US" sz="36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90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7386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Black" pitchFamily="34" charset="0"/>
              </a:rPr>
              <a:t>4- How can teachers differentiate instruction ?</a:t>
            </a:r>
          </a:p>
          <a:p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1331640" y="908720"/>
            <a:ext cx="484632" cy="1177988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4572001" y="1922585"/>
            <a:ext cx="484632" cy="1500553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7668344" y="3140968"/>
            <a:ext cx="484632" cy="1580694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5577" y="1527088"/>
            <a:ext cx="18722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b="1" dirty="0" smtClean="0">
              <a:solidFill>
                <a:srgbClr val="C00000"/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Content </a:t>
            </a:r>
            <a:endParaRPr lang="en-US" b="1" dirty="0">
              <a:solidFill>
                <a:srgbClr val="C0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3968" y="2679216"/>
            <a:ext cx="17281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b="1" dirty="0" smtClean="0">
              <a:solidFill>
                <a:srgbClr val="0070C0"/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sz="4400" b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Process</a:t>
            </a:r>
            <a:endParaRPr lang="en-US" sz="2800" b="1" dirty="0">
              <a:solidFill>
                <a:srgbClr val="0070C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7164288" y="435233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48264" y="4259996"/>
            <a:ext cx="19442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 smtClean="0">
              <a:solidFill>
                <a:schemeClr val="accent6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  Product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15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92" y="82062"/>
            <a:ext cx="8989603" cy="67403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5- List the </a:t>
            </a:r>
            <a:r>
              <a:rPr lang="en-US" sz="4800" b="1" dirty="0" smtClean="0">
                <a:latin typeface="Andalus" pitchFamily="18" charset="-78"/>
                <a:cs typeface="Andalus" pitchFamily="18" charset="-78"/>
              </a:rPr>
              <a:t>Eight principles </a:t>
            </a:r>
            <a:r>
              <a:rPr lang="en-US" sz="4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of a Differentiated classroom .</a:t>
            </a:r>
          </a:p>
          <a:p>
            <a:r>
              <a:rPr lang="en-US" sz="4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= 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1-</a:t>
            </a:r>
            <a:r>
              <a:rPr lang="en-US" sz="32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Clarity of subject matter.</a:t>
            </a:r>
          </a:p>
          <a:p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2- Understanding students’ differences.</a:t>
            </a:r>
          </a:p>
          <a:p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3- Assessment and instruction are inseparable.</a:t>
            </a:r>
          </a:p>
          <a:p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4- Adjusting content , process and product to students’ interests.</a:t>
            </a:r>
          </a:p>
          <a:p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5- Students’ participation .</a:t>
            </a:r>
          </a:p>
          <a:p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6- Collaboration of students and teachers .</a:t>
            </a:r>
          </a:p>
          <a:p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7- Individual growth and success.</a:t>
            </a:r>
          </a:p>
          <a:p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8- Flexibility is a must .</a:t>
            </a:r>
          </a:p>
          <a:p>
            <a:endParaRPr lang="en-US" sz="32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1153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260</Words>
  <Application>Microsoft Office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Aharoni</vt:lpstr>
      <vt:lpstr>Andalus</vt:lpstr>
      <vt:lpstr>Aparajita</vt:lpstr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compusoft</dc:creator>
  <cp:lastModifiedBy>MAYSAAA AHMED</cp:lastModifiedBy>
  <cp:revision>6</cp:revision>
  <dcterms:created xsi:type="dcterms:W3CDTF">2020-03-16T10:22:10Z</dcterms:created>
  <dcterms:modified xsi:type="dcterms:W3CDTF">2020-03-16T21:39:33Z</dcterms:modified>
</cp:coreProperties>
</file>